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5"/>
  </p:notesMasterIdLst>
  <p:sldIdLst>
    <p:sldId id="302" r:id="rId3"/>
    <p:sldId id="299" r:id="rId4"/>
    <p:sldId id="287" r:id="rId5"/>
    <p:sldId id="281" r:id="rId6"/>
    <p:sldId id="278" r:id="rId7"/>
    <p:sldId id="294" r:id="rId8"/>
    <p:sldId id="303" r:id="rId9"/>
    <p:sldId id="306" r:id="rId10"/>
    <p:sldId id="280" r:id="rId11"/>
    <p:sldId id="304" r:id="rId12"/>
    <p:sldId id="292" r:id="rId13"/>
    <p:sldId id="283" r:id="rId14"/>
    <p:sldId id="296" r:id="rId15"/>
    <p:sldId id="279" r:id="rId16"/>
    <p:sldId id="298" r:id="rId17"/>
    <p:sldId id="288" r:id="rId18"/>
    <p:sldId id="297" r:id="rId19"/>
    <p:sldId id="305" r:id="rId20"/>
    <p:sldId id="291" r:id="rId21"/>
    <p:sldId id="290" r:id="rId22"/>
    <p:sldId id="289" r:id="rId23"/>
    <p:sldId id="29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DB"/>
    <a:srgbClr val="FFA400"/>
    <a:srgbClr val="FFDA00"/>
    <a:srgbClr val="F05D40"/>
    <a:srgbClr val="9966FF"/>
    <a:srgbClr val="FF3300"/>
    <a:srgbClr val="FF0000"/>
    <a:srgbClr val="CC99FF"/>
    <a:srgbClr val="CCFFFF"/>
    <a:srgbClr val="FBB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1937A-D784-4C63-B78B-7EF9D10D543E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121E7-94D8-4A6B-A80B-F79EEEC384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53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6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50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757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502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939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73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91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34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502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0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86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347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63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77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73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9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3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71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18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2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30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BEDEC-2877-404D-AB21-AC7563F11A4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00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179D1-9391-4B37-A2B6-B6267EC180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1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8.xml"/><Relationship Id="rId18" Type="http://schemas.openxmlformats.org/officeDocument/2006/relationships/slide" Target="slide3.xml"/><Relationship Id="rId3" Type="http://schemas.openxmlformats.org/officeDocument/2006/relationships/slide" Target="slide2.xml"/><Relationship Id="rId21" Type="http://schemas.openxmlformats.org/officeDocument/2006/relationships/slide" Target="slide11.xml"/><Relationship Id="rId7" Type="http://schemas.openxmlformats.org/officeDocument/2006/relationships/slide" Target="slide7.xml"/><Relationship Id="rId12" Type="http://schemas.openxmlformats.org/officeDocument/2006/relationships/slide" Target="slide5.xml"/><Relationship Id="rId17" Type="http://schemas.openxmlformats.org/officeDocument/2006/relationships/slide" Target="slide15.xml"/><Relationship Id="rId2" Type="http://schemas.openxmlformats.org/officeDocument/2006/relationships/image" Target="../media/image2.jpg"/><Relationship Id="rId16" Type="http://schemas.openxmlformats.org/officeDocument/2006/relationships/slide" Target="slide16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slide" Target="slide6.xml"/><Relationship Id="rId5" Type="http://schemas.openxmlformats.org/officeDocument/2006/relationships/slide" Target="slide10.xml"/><Relationship Id="rId15" Type="http://schemas.openxmlformats.org/officeDocument/2006/relationships/slide" Target="slide20.xml"/><Relationship Id="rId23" Type="http://schemas.openxmlformats.org/officeDocument/2006/relationships/slide" Target="slide18.xml"/><Relationship Id="rId10" Type="http://schemas.openxmlformats.org/officeDocument/2006/relationships/slide" Target="slide14.xml"/><Relationship Id="rId19" Type="http://schemas.openxmlformats.org/officeDocument/2006/relationships/slide" Target="slide17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21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cna.eu/wp-content/uploads/2016/12/STATS-EUROPE-Shared-Synthesis-til-2015-with-2007-Final.pd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uecna.eu/wp-content/uploads/2018/10/UECNA-STATS-EUROPE-Synthesis-til-2017-with-2007-Final.pdf" TargetMode="External"/><Relationship Id="rId4" Type="http://schemas.openxmlformats.org/officeDocument/2006/relationships/hyperlink" Target="https://www.uecna.eu/wp-content/uploads/2018/09/UECNA-STATS-EUROPE-Synthesis-til-2016-with-2007-Final-2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fld.de/Link.php?E=E&amp;URL=Mess/Language/MessF600.html" TargetMode="External"/><Relationship Id="rId3" Type="http://schemas.openxmlformats.org/officeDocument/2006/relationships/hyperlink" Target="http://www.dfld.de/Link.php?E=E&amp;URL=Mess/Language/MessF660.html" TargetMode="External"/><Relationship Id="rId7" Type="http://schemas.openxmlformats.org/officeDocument/2006/relationships/hyperlink" Target="http://www.eans.net/Mess.php?R=610&amp;L=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dfld.de/Link.php?E=E&amp;URL=Mess/Language/MessF670.html" TargetMode="External"/><Relationship Id="rId5" Type="http://schemas.openxmlformats.org/officeDocument/2006/relationships/hyperlink" Target="http://www.dfld.de/Link.php?E=E&amp;URL=Mess/Language/MessF.html" TargetMode="External"/><Relationship Id="rId4" Type="http://schemas.openxmlformats.org/officeDocument/2006/relationships/hyperlink" Target="http://www.dfld.de/Link.php?E=E&amp;URL=Mess/Language/MessF650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hlinkClick r:id="rId3" action="ppaction://hlinksldjump"/>
          </p:cNvPr>
          <p:cNvSpPr txBox="1"/>
          <p:nvPr/>
        </p:nvSpPr>
        <p:spPr>
          <a:xfrm>
            <a:off x="1504797" y="1088398"/>
            <a:ext cx="1715837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Air </a:t>
            </a:r>
            <a:r>
              <a:rPr lang="nl-NL" dirty="0" err="1"/>
              <a:t>Quality</a:t>
            </a:r>
            <a:endParaRPr lang="en-GB" dirty="0"/>
          </a:p>
        </p:txBody>
      </p:sp>
      <p:sp>
        <p:nvSpPr>
          <p:cNvPr id="5" name="Tekstvak 4">
            <a:hlinkClick r:id="rId4" action="ppaction://hlinksldjump"/>
          </p:cNvPr>
          <p:cNvSpPr txBox="1"/>
          <p:nvPr/>
        </p:nvSpPr>
        <p:spPr>
          <a:xfrm>
            <a:off x="3222615" y="115717"/>
            <a:ext cx="5316775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</a:rPr>
              <a:t> </a:t>
            </a:r>
            <a:r>
              <a:rPr lang="nl-NL" sz="3600" b="1" dirty="0" smtClean="0">
                <a:solidFill>
                  <a:schemeClr val="bg1"/>
                </a:solidFill>
              </a:rPr>
              <a:t>AVIATION  THEMES</a:t>
            </a: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6" name="Tekstvak 5">
            <a:hlinkClick r:id="rId5" action="ppaction://hlinksldjump"/>
          </p:cNvPr>
          <p:cNvSpPr txBox="1"/>
          <p:nvPr/>
        </p:nvSpPr>
        <p:spPr>
          <a:xfrm>
            <a:off x="5365234" y="1890976"/>
            <a:ext cx="994236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ICAO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7" name="Tekstvak 6">
            <a:hlinkClick r:id="rId6" action="ppaction://hlinksldjump"/>
          </p:cNvPr>
          <p:cNvSpPr txBox="1"/>
          <p:nvPr/>
        </p:nvSpPr>
        <p:spPr>
          <a:xfrm>
            <a:off x="5365234" y="4321358"/>
            <a:ext cx="2034760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Night</a:t>
            </a:r>
            <a:r>
              <a:rPr lang="nl-NL" sz="2800" dirty="0" smtClean="0">
                <a:solidFill>
                  <a:schemeClr val="bg1"/>
                </a:solidFill>
              </a:rPr>
              <a:t> </a:t>
            </a:r>
            <a:r>
              <a:rPr lang="nl-NL" sz="2800" dirty="0" err="1" smtClean="0">
                <a:solidFill>
                  <a:schemeClr val="bg1"/>
                </a:solidFill>
              </a:rPr>
              <a:t>Flights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8" name="Tekstvak 7">
            <a:hlinkClick r:id="rId7" action="ppaction://hlinksldjump"/>
          </p:cNvPr>
          <p:cNvSpPr txBox="1"/>
          <p:nvPr/>
        </p:nvSpPr>
        <p:spPr>
          <a:xfrm>
            <a:off x="1512410" y="3507466"/>
            <a:ext cx="1012434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EANS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1" name="Tekstvak 10">
            <a:hlinkClick r:id="rId8" action="ppaction://hlinksldjump"/>
          </p:cNvPr>
          <p:cNvSpPr txBox="1"/>
          <p:nvPr/>
        </p:nvSpPr>
        <p:spPr>
          <a:xfrm>
            <a:off x="4359890" y="3519414"/>
            <a:ext cx="3900018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Measure versus </a:t>
            </a:r>
            <a:r>
              <a:rPr lang="en-GB" sz="2800" dirty="0" smtClean="0">
                <a:solidFill>
                  <a:schemeClr val="bg1"/>
                </a:solidFill>
              </a:rPr>
              <a:t>Calculate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2" name="Tekstvak 11">
            <a:hlinkClick r:id="rId4" action="ppaction://hlinksldjump"/>
          </p:cNvPr>
          <p:cNvSpPr txBox="1"/>
          <p:nvPr/>
        </p:nvSpPr>
        <p:spPr>
          <a:xfrm>
            <a:off x="941528" y="2687249"/>
            <a:ext cx="2444316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Climate</a:t>
            </a:r>
            <a:r>
              <a:rPr lang="nl-NL" sz="2800" dirty="0" smtClean="0">
                <a:solidFill>
                  <a:schemeClr val="bg1"/>
                </a:solidFill>
              </a:rPr>
              <a:t> Change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3" name="Tekstvak 12">
            <a:hlinkClick r:id="rId9" action="ppaction://hlinksldjump"/>
          </p:cNvPr>
          <p:cNvSpPr txBox="1"/>
          <p:nvPr/>
        </p:nvSpPr>
        <p:spPr>
          <a:xfrm>
            <a:off x="4597667" y="1107090"/>
            <a:ext cx="2802327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High Speed </a:t>
            </a:r>
            <a:r>
              <a:rPr lang="nl-NL" sz="2800" dirty="0" err="1" smtClean="0">
                <a:solidFill>
                  <a:schemeClr val="bg1"/>
                </a:solidFill>
              </a:rPr>
              <a:t>Trains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4" name="Tekstvak 13">
            <a:hlinkClick r:id="rId10" action="ppaction://hlinksldjump"/>
          </p:cNvPr>
          <p:cNvSpPr txBox="1"/>
          <p:nvPr/>
        </p:nvSpPr>
        <p:spPr>
          <a:xfrm>
            <a:off x="4359890" y="5132565"/>
            <a:ext cx="2372555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Noise &amp; Health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5" name="Tekstvak 14">
            <a:hlinkClick r:id="rId11" action="ppaction://hlinksldjump"/>
          </p:cNvPr>
          <p:cNvSpPr txBox="1"/>
          <p:nvPr/>
        </p:nvSpPr>
        <p:spPr>
          <a:xfrm>
            <a:off x="989486" y="5132565"/>
            <a:ext cx="2396358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Electric Aircraft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6" name="Tekstvak 15">
            <a:hlinkClick r:id="rId12" action="ppaction://hlinksldjump"/>
          </p:cNvPr>
          <p:cNvSpPr txBox="1"/>
          <p:nvPr/>
        </p:nvSpPr>
        <p:spPr>
          <a:xfrm>
            <a:off x="1504797" y="4320015"/>
            <a:ext cx="1524329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Economy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17" name="Tekstvak 16">
            <a:hlinkClick r:id="rId13" action="ppaction://hlinksldjump"/>
          </p:cNvPr>
          <p:cNvSpPr txBox="1"/>
          <p:nvPr/>
        </p:nvSpPr>
        <p:spPr>
          <a:xfrm>
            <a:off x="989486" y="5927333"/>
            <a:ext cx="2396358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European Level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9" name="Tekstvak 18">
            <a:hlinkClick r:id="rId14" action="ppaction://hlinksldjump"/>
          </p:cNvPr>
          <p:cNvSpPr txBox="1"/>
          <p:nvPr/>
        </p:nvSpPr>
        <p:spPr>
          <a:xfrm>
            <a:off x="8192963" y="5927333"/>
            <a:ext cx="2917301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Ultra </a:t>
            </a:r>
            <a:r>
              <a:rPr lang="nl-NL" sz="2800" dirty="0">
                <a:solidFill>
                  <a:schemeClr val="bg1"/>
                </a:solidFill>
              </a:rPr>
              <a:t>Fine </a:t>
            </a:r>
            <a:r>
              <a:rPr lang="nl-NL" sz="2800" dirty="0" err="1" smtClean="0">
                <a:solidFill>
                  <a:schemeClr val="bg1"/>
                </a:solidFill>
              </a:rPr>
              <a:t>Particles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0" name="Tekstvak 19">
            <a:hlinkClick r:id="rId15" action="ppaction://hlinksldjump"/>
          </p:cNvPr>
          <p:cNvSpPr txBox="1"/>
          <p:nvPr/>
        </p:nvSpPr>
        <p:spPr>
          <a:xfrm>
            <a:off x="9409904" y="4310044"/>
            <a:ext cx="1338102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Tourism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1" name="Tekstvak 20">
            <a:hlinkClick r:id="rId16" action="ppaction://hlinksldjump"/>
          </p:cNvPr>
          <p:cNvSpPr txBox="1"/>
          <p:nvPr/>
        </p:nvSpPr>
        <p:spPr>
          <a:xfrm>
            <a:off x="8917550" y="1923418"/>
            <a:ext cx="2183528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Silent</a:t>
            </a:r>
            <a:r>
              <a:rPr lang="nl-NL" sz="2800" dirty="0" smtClean="0">
                <a:solidFill>
                  <a:schemeClr val="bg1"/>
                </a:solidFill>
              </a:rPr>
              <a:t> Aircraft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2" name="Tekstvak 21">
            <a:hlinkClick r:id="rId17" action="ppaction://hlinksldjump"/>
          </p:cNvPr>
          <p:cNvSpPr txBox="1"/>
          <p:nvPr/>
        </p:nvSpPr>
        <p:spPr>
          <a:xfrm>
            <a:off x="8916881" y="1134511"/>
            <a:ext cx="1710562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Selectivity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3" name="Tekstvak 22">
            <a:hlinkClick r:id="rId18" action="ppaction://hlinksldjump"/>
          </p:cNvPr>
          <p:cNvSpPr txBox="1"/>
          <p:nvPr/>
        </p:nvSpPr>
        <p:spPr>
          <a:xfrm>
            <a:off x="1504797" y="1890976"/>
            <a:ext cx="1881047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Clean </a:t>
            </a:r>
            <a:r>
              <a:rPr lang="nl-NL" sz="2800" dirty="0" err="1" smtClean="0">
                <a:solidFill>
                  <a:schemeClr val="bg1"/>
                </a:solidFill>
              </a:rPr>
              <a:t>Fuels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5" name="Tekstvak 24">
            <a:hlinkClick r:id="rId19" action="ppaction://hlinksldjump"/>
          </p:cNvPr>
          <p:cNvSpPr txBox="1"/>
          <p:nvPr/>
        </p:nvSpPr>
        <p:spPr>
          <a:xfrm>
            <a:off x="9270622" y="2713420"/>
            <a:ext cx="1477384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Statistics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6" name="Tekstvak 25">
            <a:hlinkClick r:id="rId20" action="ppaction://hlinksldjump"/>
          </p:cNvPr>
          <p:cNvSpPr txBox="1"/>
          <p:nvPr/>
        </p:nvSpPr>
        <p:spPr>
          <a:xfrm>
            <a:off x="9838970" y="5122420"/>
            <a:ext cx="1262108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UECNA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7" name="Tekstvak 26">
            <a:hlinkClick r:id="rId21" action="ppaction://hlinksldjump"/>
          </p:cNvPr>
          <p:cNvSpPr txBox="1"/>
          <p:nvPr/>
        </p:nvSpPr>
        <p:spPr>
          <a:xfrm>
            <a:off x="4362012" y="2713420"/>
            <a:ext cx="3037982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Living </a:t>
            </a:r>
            <a:r>
              <a:rPr lang="nl-NL" sz="2800" dirty="0" err="1" smtClean="0">
                <a:solidFill>
                  <a:schemeClr val="bg1"/>
                </a:solidFill>
              </a:rPr>
              <a:t>near</a:t>
            </a:r>
            <a:r>
              <a:rPr lang="nl-NL" sz="2800" dirty="0" smtClean="0">
                <a:solidFill>
                  <a:schemeClr val="bg1"/>
                </a:solidFill>
              </a:rPr>
              <a:t> Airports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8" name="Tekstvak 27">
            <a:hlinkClick r:id="rId22" action="ppaction://hlinksldjump"/>
          </p:cNvPr>
          <p:cNvSpPr txBox="1"/>
          <p:nvPr/>
        </p:nvSpPr>
        <p:spPr>
          <a:xfrm>
            <a:off x="4802500" y="5927333"/>
            <a:ext cx="2597494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Third</a:t>
            </a:r>
            <a:r>
              <a:rPr lang="nl-NL" sz="2800" dirty="0" smtClean="0">
                <a:solidFill>
                  <a:schemeClr val="bg1"/>
                </a:solidFill>
              </a:rPr>
              <a:t> Party </a:t>
            </a:r>
            <a:r>
              <a:rPr lang="nl-NL" sz="2800" dirty="0" err="1" smtClean="0">
                <a:solidFill>
                  <a:schemeClr val="bg1"/>
                </a:solidFill>
              </a:rPr>
              <a:t>Risks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24" name="Tekstvak 23">
            <a:hlinkClick r:id="rId23" action="ppaction://hlinksldjump"/>
          </p:cNvPr>
          <p:cNvSpPr txBox="1"/>
          <p:nvPr/>
        </p:nvSpPr>
        <p:spPr>
          <a:xfrm>
            <a:off x="9772162" y="3519414"/>
            <a:ext cx="975844" cy="523220"/>
          </a:xfrm>
          <a:prstGeom prst="rect">
            <a:avLst/>
          </a:prstGeom>
          <a:solidFill>
            <a:schemeClr val="tx1">
              <a:alpha val="2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chemeClr val="bg1"/>
                </a:solidFill>
              </a:rPr>
              <a:t>Taxes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ICAO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199" y="1690688"/>
            <a:ext cx="105156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International Civil </a:t>
            </a:r>
            <a:r>
              <a:rPr lang="en-GB" sz="2800" dirty="0"/>
              <a:t>Aviation </a:t>
            </a:r>
            <a:r>
              <a:rPr lang="en-GB" sz="2800" dirty="0" smtClean="0"/>
              <a:t>Organization.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Two </a:t>
            </a:r>
            <a:r>
              <a:rPr lang="en-GB" sz="2800" dirty="0"/>
              <a:t>board members of UECNA have joined the </a:t>
            </a:r>
            <a:r>
              <a:rPr lang="en-GB" sz="2800" dirty="0" smtClean="0"/>
              <a:t>ICAO Committee </a:t>
            </a:r>
            <a:r>
              <a:rPr lang="en-GB" sz="2800" dirty="0"/>
              <a:t>on Aviation Environmental Protection </a:t>
            </a:r>
            <a:r>
              <a:rPr lang="en-GB" sz="2800" dirty="0" smtClean="0"/>
              <a:t>(CAEP).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CAEP assists ICAO </a:t>
            </a:r>
            <a:r>
              <a:rPr lang="en-GB" sz="2800" dirty="0"/>
              <a:t>in formulating new policies and adopting new Standards and Recommended Practices (SARPs) related to aircraft </a:t>
            </a:r>
            <a:r>
              <a:rPr lang="en-GB" sz="2800" dirty="0" smtClean="0"/>
              <a:t>noise, emissions </a:t>
            </a:r>
            <a:r>
              <a:rPr lang="en-GB" sz="2800" dirty="0"/>
              <a:t>and </a:t>
            </a:r>
            <a:r>
              <a:rPr lang="en-GB" sz="2800" dirty="0" smtClean="0"/>
              <a:t>environmental impact.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UECNA participates </a:t>
            </a:r>
            <a:r>
              <a:rPr lang="en-GB" sz="2800" dirty="0"/>
              <a:t>in two working groups, one handling technical aspects of noise and one on operating procedures and airports.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7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Living </a:t>
            </a:r>
            <a:r>
              <a:rPr lang="nl-NL" dirty="0" err="1" smtClean="0"/>
              <a:t>near</a:t>
            </a:r>
            <a:r>
              <a:rPr lang="nl-NL" dirty="0" smtClean="0"/>
              <a:t> Airports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0532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 many cities there </a:t>
            </a:r>
            <a:r>
              <a:rPr lang="en-GB" sz="2800" dirty="0"/>
              <a:t>is a huge housing </a:t>
            </a:r>
            <a:r>
              <a:rPr lang="en-GB" sz="2800" dirty="0" smtClean="0"/>
              <a:t>challenge.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The </a:t>
            </a:r>
            <a:r>
              <a:rPr lang="en-GB" sz="2800" dirty="0"/>
              <a:t>tension between living and flying is only </a:t>
            </a:r>
            <a:r>
              <a:rPr lang="en-GB" sz="2800" dirty="0" smtClean="0"/>
              <a:t>increasing.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 </a:t>
            </a:r>
            <a:r>
              <a:rPr lang="en-GB" sz="2800" dirty="0"/>
              <a:t>a recent report, the WHO indicated that fly-nuisance weighs heavier on the nuisance and health and therefore recommends applying more stringent standards for fly-nuisance than for other sources: 45 </a:t>
            </a:r>
            <a:r>
              <a:rPr lang="en-GB" sz="2800" dirty="0" err="1"/>
              <a:t>db</a:t>
            </a:r>
            <a:r>
              <a:rPr lang="en-GB" sz="2800" dirty="0"/>
              <a:t> (a</a:t>
            </a:r>
            <a:r>
              <a:rPr lang="en-GB" sz="28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Virtually </a:t>
            </a:r>
            <a:r>
              <a:rPr lang="en-GB" sz="2800" dirty="0"/>
              <a:t>no place in </a:t>
            </a:r>
            <a:r>
              <a:rPr lang="en-GB" sz="2800" dirty="0" smtClean="0"/>
              <a:t>large cities achieve </a:t>
            </a:r>
            <a:r>
              <a:rPr lang="en-GB" sz="2800" dirty="0"/>
              <a:t>that </a:t>
            </a:r>
            <a:r>
              <a:rPr lang="en-GB" sz="2800" dirty="0" smtClean="0"/>
              <a:t>standard.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Building new houses is </a:t>
            </a:r>
            <a:r>
              <a:rPr lang="en-GB" sz="2800" dirty="0"/>
              <a:t>therefore irresponsible (even if residents agree on this contractually).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 </a:t>
            </a:r>
            <a:r>
              <a:rPr lang="en-GB" dirty="0"/>
              <a:t>versus </a:t>
            </a:r>
            <a:r>
              <a:rPr lang="en-GB" dirty="0" smtClean="0"/>
              <a:t>Calculate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2744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Measuring noise can contribute to reliable information about the actual noise load and the validation of the calculation models for sound </a:t>
            </a:r>
            <a:r>
              <a:rPr lang="en-GB" sz="2800" dirty="0" smtClean="0"/>
              <a:t>prognoses.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This </a:t>
            </a:r>
            <a:r>
              <a:rPr lang="en-GB" sz="2800" dirty="0"/>
              <a:t>requires a finely meshed network of measuring </a:t>
            </a:r>
            <a:r>
              <a:rPr lang="en-GB" sz="2800" dirty="0" smtClean="0"/>
              <a:t>points.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It </a:t>
            </a:r>
            <a:r>
              <a:rPr lang="en-GB" sz="2800" dirty="0"/>
              <a:t>is important that the data are public so that everyone can provide for their own information needs.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Night</a:t>
            </a:r>
            <a:r>
              <a:rPr lang="nl-NL" dirty="0" smtClean="0"/>
              <a:t> </a:t>
            </a:r>
            <a:r>
              <a:rPr lang="nl-NL" dirty="0" err="1" smtClean="0"/>
              <a:t>Flights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98647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Night flights are the most serious form of flight </a:t>
            </a:r>
            <a:r>
              <a:rPr lang="en-GB" sz="2800" dirty="0" smtClean="0"/>
              <a:t>nuisance.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Sleep </a:t>
            </a:r>
            <a:r>
              <a:rPr lang="en-GB" sz="2800" dirty="0"/>
              <a:t>disturbance is harmful to health and daytime functioning.</a:t>
            </a:r>
            <a:br>
              <a:rPr lang="en-GB" sz="2800" dirty="0"/>
            </a:br>
            <a:r>
              <a:rPr lang="en-GB" sz="2800" dirty="0"/>
              <a:t>So no air traffic between 24:00 and </a:t>
            </a:r>
            <a:r>
              <a:rPr lang="en-GB" sz="2800" dirty="0" smtClean="0"/>
              <a:t>7:00.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Just </a:t>
            </a:r>
            <a:r>
              <a:rPr lang="en-GB" sz="2800" dirty="0"/>
              <a:t>reducing some flights or a partial shift to the early morning is not a </a:t>
            </a:r>
            <a:r>
              <a:rPr lang="en-GB" sz="2800" dirty="0" smtClean="0"/>
              <a:t>solution.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Nor </a:t>
            </a:r>
            <a:r>
              <a:rPr lang="en-GB" sz="2800" dirty="0"/>
              <a:t>should it lead to significantly more flights on the day (for the sound space, night flights count by a factor of 10).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5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Noise &amp; Health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WHO has recently tightened the recommendation for protection against noise pollution because the negative health consequences are greater than previously </a:t>
            </a:r>
            <a:r>
              <a:rPr lang="en-GB" sz="2800" dirty="0" smtClean="0"/>
              <a:t>thought.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Aircraft noise </a:t>
            </a:r>
            <a:r>
              <a:rPr lang="en-GB" sz="2800" dirty="0"/>
              <a:t>weighs heavily for the nuisance and health and therefore recommends applying stricter standards than for other sources: 45 </a:t>
            </a:r>
            <a:r>
              <a:rPr lang="en-GB" sz="2800" dirty="0" err="1"/>
              <a:t>db</a:t>
            </a:r>
            <a:r>
              <a:rPr lang="en-GB" sz="2800" dirty="0"/>
              <a:t> (a</a:t>
            </a:r>
            <a:r>
              <a:rPr lang="en-GB" sz="2800" dirty="0" smtClean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Virtually </a:t>
            </a:r>
            <a:r>
              <a:rPr lang="en-GB" sz="2800" dirty="0"/>
              <a:t>no place in </a:t>
            </a:r>
            <a:r>
              <a:rPr lang="en-GB" sz="2800" dirty="0" smtClean="0"/>
              <a:t>big cities achieve </a:t>
            </a:r>
            <a:r>
              <a:rPr lang="en-GB" sz="2800" dirty="0"/>
              <a:t>that </a:t>
            </a:r>
            <a:r>
              <a:rPr lang="en-GB" sz="2800" dirty="0" smtClean="0"/>
              <a:t>standard.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Noise </a:t>
            </a:r>
            <a:r>
              <a:rPr lang="en-GB" sz="2800" dirty="0"/>
              <a:t>gains with quieter aircraft may not be partly converted into growth of air traffic</a:t>
            </a:r>
            <a:r>
              <a:rPr lang="en-GB" sz="2800" dirty="0" smtClean="0"/>
              <a:t>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Selectivity</a:t>
            </a:r>
            <a:r>
              <a:rPr lang="nl-NL" dirty="0" smtClean="0"/>
              <a:t> (e.g. Schiphol Airport)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517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Selective development of Schiphol is necessary. That is, focus on economically important traffic supplemented with 'quality tourism' on intercontinental </a:t>
            </a:r>
            <a:r>
              <a:rPr lang="en-GB" sz="2800" dirty="0" smtClean="0"/>
              <a:t>destinations.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Over </a:t>
            </a:r>
            <a:r>
              <a:rPr lang="en-GB" sz="2800" dirty="0"/>
              <a:t>the past few years Schiphol has mainly grown with low-cost traffic that is not tied to the Schiphol main port and hardly contributes to the intercontinental destination </a:t>
            </a:r>
            <a:r>
              <a:rPr lang="en-GB" sz="2800" dirty="0" smtClean="0"/>
              <a:t>network.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Analysis </a:t>
            </a:r>
            <a:r>
              <a:rPr lang="en-GB" sz="2800" dirty="0"/>
              <a:t>shows that about 150,000 flights of current capacity are not </a:t>
            </a:r>
            <a:r>
              <a:rPr lang="en-GB" sz="2800" dirty="0" err="1" smtClean="0"/>
              <a:t>mainport</a:t>
            </a:r>
            <a:r>
              <a:rPr lang="en-GB" sz="2800" dirty="0" smtClean="0"/>
              <a:t>-related.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Lelystad </a:t>
            </a:r>
            <a:r>
              <a:rPr lang="en-GB" sz="2800" dirty="0"/>
              <a:t>and Eindhoven absorb holiday traffic.</a:t>
            </a:r>
            <a:endParaRPr lang="nl-NL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92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Silent</a:t>
            </a:r>
            <a:r>
              <a:rPr lang="nl-NL" dirty="0" smtClean="0"/>
              <a:t> Aircraft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199" y="1690688"/>
            <a:ext cx="99769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Many newer aircraft are a lot quieter than their predecessors, such as the A380 and Boeing </a:t>
            </a:r>
            <a:r>
              <a:rPr lang="en-GB" sz="2800" dirty="0" smtClean="0"/>
              <a:t>747-800.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If an airport </a:t>
            </a:r>
            <a:r>
              <a:rPr lang="en-GB" sz="2800" dirty="0"/>
              <a:t>is growing in passenger and cargo volumes, so more and more heavy-duty aircraft are being </a:t>
            </a:r>
            <a:r>
              <a:rPr lang="en-GB" sz="2800" dirty="0" smtClean="0"/>
              <a:t>deployed.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As long as the number of flight movements increases, the noise increases.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Aircraft </a:t>
            </a:r>
            <a:r>
              <a:rPr lang="en-GB" sz="2800" dirty="0"/>
              <a:t>with two engines are a lot quieter at the start: that's nice for the places where you </a:t>
            </a:r>
            <a:r>
              <a:rPr lang="en-GB" sz="2800" dirty="0" smtClean="0"/>
              <a:t>are overflown.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However</a:t>
            </a:r>
            <a:r>
              <a:rPr lang="en-GB" sz="2800" dirty="0"/>
              <a:t>, the heavy ground noise near the airport is worse at the start.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1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Statistics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 flipH="1">
            <a:off x="838200" y="1690688"/>
            <a:ext cx="104120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hlinkClick r:id="rId3"/>
              </a:rPr>
              <a:t>European </a:t>
            </a:r>
            <a:r>
              <a:rPr lang="en-GB" sz="2800" dirty="0">
                <a:hlinkClick r:id="rId3"/>
              </a:rPr>
              <a:t>main airports statistics over 2015 provided by </a:t>
            </a:r>
            <a:r>
              <a:rPr lang="en-GB" sz="2800" dirty="0" smtClean="0">
                <a:hlinkClick r:id="rId3"/>
              </a:rPr>
              <a:t>UECNA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hlinkClick r:id="rId4"/>
              </a:rPr>
              <a:t>European </a:t>
            </a:r>
            <a:r>
              <a:rPr lang="en-GB" sz="2800" dirty="0">
                <a:hlinkClick r:id="rId4"/>
              </a:rPr>
              <a:t>main airports statistics over 2016 provided by </a:t>
            </a:r>
            <a:r>
              <a:rPr lang="en-GB" sz="2800" dirty="0" smtClean="0">
                <a:hlinkClick r:id="rId4"/>
              </a:rPr>
              <a:t>UECNA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hlinkClick r:id="rId5"/>
              </a:rPr>
              <a:t>European </a:t>
            </a:r>
            <a:r>
              <a:rPr lang="en-GB" sz="2800" dirty="0">
                <a:hlinkClick r:id="rId5"/>
              </a:rPr>
              <a:t>main airports statistics over 2017 provided by </a:t>
            </a:r>
            <a:r>
              <a:rPr lang="en-GB" sz="2800" dirty="0" smtClean="0">
                <a:hlinkClick r:id="rId5"/>
              </a:rPr>
              <a:t>UECNA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Taxes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err="1" smtClean="0"/>
              <a:t>Now</a:t>
            </a:r>
            <a:r>
              <a:rPr lang="nl-NL" sz="2800" dirty="0" smtClean="0"/>
              <a:t>: </a:t>
            </a:r>
            <a:r>
              <a:rPr lang="en-GB" sz="2800" dirty="0"/>
              <a:t>no VAT on air tickets, no excise </a:t>
            </a:r>
            <a:r>
              <a:rPr lang="en-GB" sz="2800" dirty="0" smtClean="0"/>
              <a:t>tax </a:t>
            </a:r>
            <a:r>
              <a:rPr lang="en-GB" sz="2800" dirty="0"/>
              <a:t>on kerosene and too low </a:t>
            </a:r>
            <a:r>
              <a:rPr lang="en-GB" sz="2800" dirty="0" smtClean="0"/>
              <a:t>CO</a:t>
            </a:r>
            <a:r>
              <a:rPr lang="en-GB" sz="2000" b="1" dirty="0" smtClean="0"/>
              <a:t>2</a:t>
            </a:r>
            <a:r>
              <a:rPr lang="en-GB" sz="2800" dirty="0" smtClean="0"/>
              <a:t> tax.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Charging </a:t>
            </a:r>
            <a:r>
              <a:rPr lang="en-GB" sz="2800" dirty="0"/>
              <a:t>the external costs (the polluter pays) is </a:t>
            </a:r>
            <a:r>
              <a:rPr lang="en-GB" sz="2800" dirty="0" smtClean="0"/>
              <a:t>desirable.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Largely </a:t>
            </a:r>
            <a:r>
              <a:rPr lang="en-GB" sz="2800" dirty="0"/>
              <a:t>European policy area: </a:t>
            </a:r>
            <a:r>
              <a:rPr lang="en-GB" sz="2800" dirty="0" smtClean="0"/>
              <a:t>the national governments </a:t>
            </a:r>
            <a:r>
              <a:rPr lang="en-GB" sz="2800" dirty="0"/>
              <a:t>must put pressure on Brussels for a joint approach</a:t>
            </a:r>
            <a:r>
              <a:rPr lang="en-GB" sz="2800" dirty="0" smtClean="0"/>
              <a:t>.</a:t>
            </a:r>
            <a:endParaRPr lang="nl-NL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5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Third</a:t>
            </a:r>
            <a:r>
              <a:rPr lang="nl-NL" dirty="0" smtClean="0"/>
              <a:t> </a:t>
            </a:r>
            <a:r>
              <a:rPr lang="nl-NL" dirty="0"/>
              <a:t>Party </a:t>
            </a:r>
            <a:r>
              <a:rPr lang="nl-NL" dirty="0" err="1"/>
              <a:t>Risks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99033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safety of residents living near </a:t>
            </a:r>
            <a:r>
              <a:rPr lang="en-GB" sz="2800" dirty="0" smtClean="0"/>
              <a:t>large airports </a:t>
            </a:r>
            <a:r>
              <a:rPr lang="en-GB" sz="2800" dirty="0"/>
              <a:t>is smaller than is acceptable for the risks of industrial activities on the </a:t>
            </a:r>
            <a:r>
              <a:rPr lang="en-GB" sz="2800" dirty="0" smtClean="0"/>
              <a:t>ground.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Example Schiphol Airport: the </a:t>
            </a:r>
            <a:r>
              <a:rPr lang="en-GB" sz="2800" dirty="0"/>
              <a:t>safety of local residents remains underexposed while the Dutch Safety Board draws alarming </a:t>
            </a:r>
            <a:r>
              <a:rPr lang="en-GB" sz="2800" dirty="0" smtClean="0"/>
              <a:t>conclusions.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 </a:t>
            </a:r>
            <a:r>
              <a:rPr lang="en-GB" sz="2800" dirty="0"/>
              <a:t>choice is needed between living or flying; we choose to live.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Air </a:t>
            </a:r>
            <a:r>
              <a:rPr lang="nl-NL" dirty="0" err="1" smtClean="0"/>
              <a:t>Quality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Problems with air quality can not be </a:t>
            </a:r>
            <a:r>
              <a:rPr lang="en-GB" sz="2800" dirty="0" smtClean="0"/>
              <a:t>compensated.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This </a:t>
            </a:r>
            <a:r>
              <a:rPr lang="en-GB" sz="2800" dirty="0"/>
              <a:t>risk to public health can only be solved by reducing emissions at </a:t>
            </a:r>
            <a:r>
              <a:rPr lang="en-GB" sz="2800" dirty="0" smtClean="0"/>
              <a:t>source.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Fine </a:t>
            </a:r>
            <a:r>
              <a:rPr lang="en-GB" sz="2800" dirty="0"/>
              <a:t>dust is always harmful to health. And the smaller the particles, the greater the health </a:t>
            </a:r>
            <a:r>
              <a:rPr lang="en-GB" sz="2800" dirty="0" smtClean="0"/>
              <a:t>effects.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During </a:t>
            </a:r>
            <a:r>
              <a:rPr lang="en-GB" sz="2800" dirty="0"/>
              <a:t>the combustion of fossil fuels, these small particles are released into the </a:t>
            </a:r>
            <a:r>
              <a:rPr lang="en-GB" sz="2800" dirty="0" smtClean="0"/>
              <a:t>air.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Aircraft </a:t>
            </a:r>
            <a:r>
              <a:rPr lang="en-GB" sz="2800" dirty="0"/>
              <a:t>therefore emit a lot of particulate matter. And especially a lot of the smallest particles in the air: ultrafine particles.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3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Tourism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International Air Transport </a:t>
            </a:r>
            <a:r>
              <a:rPr lang="en-GB" sz="2800" dirty="0" smtClean="0"/>
              <a:t>Association (IATA): </a:t>
            </a:r>
            <a:r>
              <a:rPr lang="en-GB" sz="2800" dirty="0"/>
              <a:t>in 2036, 7.8 billion people will take the plane worldwide</a:t>
            </a:r>
            <a:r>
              <a:rPr lang="en-GB" sz="2800" dirty="0" smtClean="0"/>
              <a:t>. This </a:t>
            </a:r>
            <a:r>
              <a:rPr lang="en-GB" sz="2800" dirty="0"/>
              <a:t>is twice as much as </a:t>
            </a:r>
            <a:r>
              <a:rPr lang="en-GB" sz="2800" dirty="0" smtClean="0"/>
              <a:t>now.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Ninety </a:t>
            </a:r>
            <a:r>
              <a:rPr lang="en-GB" sz="2800" dirty="0"/>
              <a:t>percent of air traffic is paid by tourism, says Paul </a:t>
            </a:r>
            <a:r>
              <a:rPr lang="en-GB" sz="2800" dirty="0" err="1"/>
              <a:t>Peeters</a:t>
            </a:r>
            <a:r>
              <a:rPr lang="en-GB" sz="2800" dirty="0"/>
              <a:t>, lecturer in </a:t>
            </a:r>
            <a:r>
              <a:rPr lang="en-GB" sz="2800" dirty="0" smtClean="0"/>
              <a:t>Tilburg, The Netherlands.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If </a:t>
            </a:r>
            <a:r>
              <a:rPr lang="en-GB" sz="2800" dirty="0"/>
              <a:t>nothing changes, aviation will emit as much in 2070 as the total world </a:t>
            </a:r>
            <a:r>
              <a:rPr lang="en-GB" sz="2800" dirty="0" smtClean="0"/>
              <a:t>is allowed to </a:t>
            </a:r>
            <a:r>
              <a:rPr lang="en-GB" sz="2800" dirty="0"/>
              <a:t>emit in order to reach the Paris agreements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Air tourism must be slowed down. You can travel in different </a:t>
            </a:r>
            <a:r>
              <a:rPr lang="en-GB" sz="2800" dirty="0" smtClean="0"/>
              <a:t>ways.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‘</a:t>
            </a:r>
            <a:r>
              <a:rPr lang="en-GB" sz="2800" dirty="0"/>
              <a:t>How many times do you </a:t>
            </a:r>
            <a:r>
              <a:rPr lang="en-GB" sz="2800" dirty="0" smtClean="0"/>
              <a:t>have to take </a:t>
            </a:r>
            <a:r>
              <a:rPr lang="en-GB" sz="2800" dirty="0"/>
              <a:t>the plane, </a:t>
            </a:r>
            <a:r>
              <a:rPr lang="en-GB" sz="2800" dirty="0" smtClean="0"/>
              <a:t>to finally be </a:t>
            </a:r>
            <a:r>
              <a:rPr lang="en-GB" sz="2800" dirty="0"/>
              <a:t>happy</a:t>
            </a:r>
            <a:r>
              <a:rPr lang="en-GB" sz="2800" dirty="0" smtClean="0"/>
              <a:t>?’</a:t>
            </a:r>
            <a:endParaRPr lang="nl-NL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95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Ultra Fine </a:t>
            </a:r>
            <a:r>
              <a:rPr lang="nl-NL" dirty="0" err="1" smtClean="0"/>
              <a:t>Particles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933902"/>
            <a:ext cx="1010306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An ascending Boeing 747 emits as much ultrafine particles as a million trucks at the </a:t>
            </a:r>
            <a:r>
              <a:rPr lang="en-GB" sz="2800" dirty="0" smtClean="0"/>
              <a:t>time.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At </a:t>
            </a:r>
            <a:r>
              <a:rPr lang="en-GB" sz="2800" dirty="0"/>
              <a:t>the moment the </a:t>
            </a:r>
            <a:r>
              <a:rPr lang="en-GB" sz="2800" dirty="0" smtClean="0"/>
              <a:t>Dutch RIVM </a:t>
            </a:r>
            <a:r>
              <a:rPr lang="en-GB" sz="2800" dirty="0"/>
              <a:t>is conducting research into the effects of ultrafine particles on </a:t>
            </a:r>
            <a:r>
              <a:rPr lang="en-GB" sz="2800" dirty="0" smtClean="0"/>
              <a:t>health.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Experts </a:t>
            </a:r>
            <a:r>
              <a:rPr lang="en-GB" sz="2800" dirty="0"/>
              <a:t>expect a negative influence of ultrafine particles on the life expectancy of people living near </a:t>
            </a:r>
            <a:r>
              <a:rPr lang="en-GB" sz="2800" dirty="0" smtClean="0"/>
              <a:t>Schiphol.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As </a:t>
            </a:r>
            <a:r>
              <a:rPr lang="en-GB" sz="2800" dirty="0"/>
              <a:t>a precaution, </a:t>
            </a:r>
            <a:r>
              <a:rPr lang="en-GB" sz="2800" dirty="0" smtClean="0"/>
              <a:t>one should step </a:t>
            </a:r>
            <a:r>
              <a:rPr lang="en-GB" sz="2800" dirty="0"/>
              <a:t>back from </a:t>
            </a:r>
            <a:r>
              <a:rPr lang="en-GB" sz="2800" dirty="0" smtClean="0"/>
              <a:t>growth now.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83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UECNA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0084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Union </a:t>
            </a:r>
            <a:r>
              <a:rPr lang="fr-FR" sz="2800" dirty="0" err="1" smtClean="0"/>
              <a:t>Europeénne</a:t>
            </a:r>
            <a:r>
              <a:rPr lang="fr-FR" sz="2800" dirty="0" smtClean="0"/>
              <a:t> Contre Les Nuisances </a:t>
            </a:r>
            <a:r>
              <a:rPr lang="fr-FR" sz="2800" dirty="0" err="1" smtClean="0"/>
              <a:t>Aerienne</a:t>
            </a:r>
            <a:r>
              <a:rPr lang="fr-FR" sz="2800" dirty="0" smtClean="0"/>
              <a:t>, </a:t>
            </a:r>
            <a:r>
              <a:rPr lang="fr-FR" sz="2800" dirty="0" err="1" smtClean="0"/>
              <a:t>since</a:t>
            </a:r>
            <a:r>
              <a:rPr lang="fr-FR" sz="2800" dirty="0" smtClean="0"/>
              <a:t> 1968.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European Union Against Aircraft Nuisances.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UECNA is an independent organisation aiming at protecting population under planes flight </a:t>
            </a:r>
            <a:r>
              <a:rPr lang="en-GB" sz="2800" dirty="0" smtClean="0"/>
              <a:t>paths.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Members </a:t>
            </a:r>
            <a:r>
              <a:rPr lang="en-GB" sz="2800" dirty="0"/>
              <a:t>are national organisations, regional active groups or local residents fighting against the noise of </a:t>
            </a:r>
            <a:r>
              <a:rPr lang="en-GB" sz="2800" dirty="0" smtClean="0"/>
              <a:t>their nearby airport(s).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UECNA on Twitter: @</a:t>
            </a:r>
            <a:r>
              <a:rPr lang="nl-NL" sz="2800" dirty="0" err="1" smtClean="0"/>
              <a:t>uecna_eu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9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Cleaner </a:t>
            </a:r>
            <a:r>
              <a:rPr lang="nl-NL" dirty="0" err="1" smtClean="0"/>
              <a:t>Fuels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86140"/>
            <a:ext cx="91124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Power to liquid-synthetic kerosene is an interesting technology that can be part of the </a:t>
            </a:r>
            <a:r>
              <a:rPr lang="en-GB" sz="2800" dirty="0" smtClean="0"/>
              <a:t>solution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It </a:t>
            </a:r>
            <a:r>
              <a:rPr lang="en-GB" sz="2800" dirty="0"/>
              <a:t>does cost a lot of energy that we need to generate sustainably and it is also much more expensive than </a:t>
            </a:r>
            <a:r>
              <a:rPr lang="en-GB" sz="2800" dirty="0" smtClean="0"/>
              <a:t>kerosene.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This </a:t>
            </a:r>
            <a:r>
              <a:rPr lang="en-GB" sz="2800" dirty="0"/>
              <a:t>synthetic kerosene burns much cleaner than normal </a:t>
            </a:r>
            <a:r>
              <a:rPr lang="en-GB" sz="2800" dirty="0" smtClean="0"/>
              <a:t>kerosene.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Of </a:t>
            </a:r>
            <a:r>
              <a:rPr lang="en-GB" sz="2800" dirty="0"/>
              <a:t>course, it does not help anything against noise ...</a:t>
            </a:r>
            <a:endParaRPr lang="nl-NL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93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Climate</a:t>
            </a:r>
            <a:r>
              <a:rPr lang="nl-NL" dirty="0" smtClean="0"/>
              <a:t> Change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51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aircraft industry is researching more fuel efficient engines and alternative </a:t>
            </a:r>
            <a:r>
              <a:rPr lang="en-GB" sz="2800" dirty="0" smtClean="0"/>
              <a:t>fuels.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But </a:t>
            </a:r>
            <a:r>
              <a:rPr lang="en-GB" sz="2800" dirty="0"/>
              <a:t>a large-scale revolution is not yet expected in that </a:t>
            </a:r>
            <a:r>
              <a:rPr lang="en-GB" sz="2800" dirty="0" smtClean="0"/>
              <a:t>area.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Flying </a:t>
            </a:r>
            <a:r>
              <a:rPr lang="en-GB" sz="2800" dirty="0"/>
              <a:t>can not be compensated with other green </a:t>
            </a:r>
            <a:r>
              <a:rPr lang="en-GB" sz="2800" dirty="0" err="1" smtClean="0"/>
              <a:t>behavior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An </a:t>
            </a:r>
            <a:r>
              <a:rPr lang="en-GB" sz="2800" dirty="0"/>
              <a:t>effective contribution to the climate issue can currently only be achieved by fewer flights.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Economy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99979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It is often argued that aviation should grow for economic </a:t>
            </a:r>
            <a:r>
              <a:rPr lang="en-GB" sz="2800" dirty="0" smtClean="0"/>
              <a:t>reasons. International </a:t>
            </a:r>
            <a:r>
              <a:rPr lang="en-GB" sz="2800" dirty="0"/>
              <a:t>connectivity is one of the location factors in a developed economy, but not the determining factor. </a:t>
            </a: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This </a:t>
            </a:r>
            <a:r>
              <a:rPr lang="en-GB" sz="2800" dirty="0"/>
              <a:t>is evident, for example, in Belgium, Switzerland and Denmark, where there is still a strong business climate for international companies, even after the strong downsizing of the network</a:t>
            </a:r>
            <a:r>
              <a:rPr lang="en-GB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Optimal </a:t>
            </a:r>
            <a:r>
              <a:rPr lang="en-GB" sz="2800" dirty="0"/>
              <a:t>taking into account the negative impact of air traffic on the environment and the living environment, which is also a location factor for companies.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4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Electric Aircraft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2081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Electric aircraft, which would have virtually no emissions and produce much less noise, can be a </a:t>
            </a:r>
            <a:r>
              <a:rPr lang="en-GB" sz="2800" dirty="0" smtClean="0"/>
              <a:t>godsend.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</a:t>
            </a:r>
            <a:r>
              <a:rPr lang="en-GB" sz="2800" dirty="0"/>
              <a:t>probability that in about ten years there will be a passenger plane with 100 seats, which is entirely on batteries, according to experts is </a:t>
            </a:r>
            <a:r>
              <a:rPr lang="en-GB" sz="2800" dirty="0" smtClean="0"/>
              <a:t>zero.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With </a:t>
            </a:r>
            <a:r>
              <a:rPr lang="en-GB" sz="2800" dirty="0"/>
              <a:t>fossil fuel, the aircraft becomes lighter and lighter: </a:t>
            </a:r>
            <a:r>
              <a:rPr lang="en-GB" sz="2800" dirty="0" smtClean="0"/>
              <a:t>efficient.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An </a:t>
            </a:r>
            <a:r>
              <a:rPr lang="en-GB" sz="2800" dirty="0"/>
              <a:t>electric plane is as heavy on arrival as on departure.</a:t>
            </a:r>
            <a:endParaRPr lang="en-GB" sz="28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3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European Aircraft Noise System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199" y="1690688"/>
            <a:ext cx="107346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EANS is the umbrella </a:t>
            </a:r>
            <a:r>
              <a:rPr lang="en-GB" sz="2800" dirty="0"/>
              <a:t>organisation measuring disturbing aircraft </a:t>
            </a:r>
            <a:r>
              <a:rPr lang="en-GB" sz="2800" dirty="0" smtClean="0"/>
              <a:t>noise.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Solid arguments </a:t>
            </a:r>
            <a:r>
              <a:rPr lang="en-GB" sz="2800" dirty="0"/>
              <a:t>to support individuals and organisations fighting against aircraft noise </a:t>
            </a:r>
            <a:r>
              <a:rPr lang="en-GB" sz="2800" dirty="0" smtClean="0"/>
              <a:t>disturbances.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Keeps </a:t>
            </a:r>
            <a:r>
              <a:rPr lang="en-GB" sz="2800" dirty="0"/>
              <a:t>an eye on European airports activities and supports requests for night flight bans which disturb night sleep for residents living close to </a:t>
            </a:r>
            <a:r>
              <a:rPr lang="en-GB" sz="2800" dirty="0" smtClean="0"/>
              <a:t>airports.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Measure </a:t>
            </a:r>
            <a:r>
              <a:rPr lang="en-GB" sz="2800" dirty="0"/>
              <a:t>stations are operating </a:t>
            </a:r>
            <a:r>
              <a:rPr lang="en-GB" sz="2800" dirty="0" smtClean="0"/>
              <a:t>in </a:t>
            </a:r>
            <a:r>
              <a:rPr lang="en-GB" sz="2800" dirty="0" smtClean="0">
                <a:hlinkClick r:id="rId3"/>
              </a:rPr>
              <a:t>Austria</a:t>
            </a:r>
            <a:r>
              <a:rPr lang="en-GB" sz="2800" dirty="0" smtClean="0"/>
              <a:t>, </a:t>
            </a:r>
            <a:r>
              <a:rPr lang="en-GB" sz="2800" dirty="0" smtClean="0">
                <a:hlinkClick r:id="rId4"/>
              </a:rPr>
              <a:t>France</a:t>
            </a:r>
            <a:r>
              <a:rPr lang="en-GB" sz="2800" dirty="0" smtClean="0"/>
              <a:t>, </a:t>
            </a:r>
            <a:r>
              <a:rPr lang="en-GB" sz="2800" dirty="0" smtClean="0">
                <a:hlinkClick r:id="rId5"/>
              </a:rPr>
              <a:t>Germany</a:t>
            </a:r>
            <a:r>
              <a:rPr lang="en-GB" sz="2800" dirty="0" smtClean="0"/>
              <a:t>, </a:t>
            </a:r>
            <a:r>
              <a:rPr lang="en-GB" sz="2800" dirty="0" smtClean="0">
                <a:hlinkClick r:id="rId6"/>
              </a:rPr>
              <a:t>Greece</a:t>
            </a:r>
            <a:r>
              <a:rPr lang="en-GB" sz="2800" dirty="0" smtClean="0"/>
              <a:t>, </a:t>
            </a:r>
            <a:r>
              <a:rPr lang="en-GB" sz="2800" dirty="0" smtClean="0">
                <a:hlinkClick r:id="rId7"/>
              </a:rPr>
              <a:t>The Netherlands</a:t>
            </a:r>
            <a:r>
              <a:rPr lang="en-GB" sz="2800" dirty="0" smtClean="0"/>
              <a:t>, </a:t>
            </a:r>
            <a:r>
              <a:rPr lang="en-GB" sz="2800" u="sng" dirty="0" smtClean="0">
                <a:hlinkClick r:id="rId8"/>
              </a:rPr>
              <a:t>Switzerland</a:t>
            </a:r>
            <a:r>
              <a:rPr lang="en-GB" sz="2800" u="sng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Data </a:t>
            </a:r>
            <a:r>
              <a:rPr lang="en-GB" sz="2800" dirty="0"/>
              <a:t>on noise measure, flight paths and live trajectory of aircraft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Daily</a:t>
            </a:r>
            <a:r>
              <a:rPr lang="en-GB" sz="2800" dirty="0"/>
              <a:t>, monthly and yearly </a:t>
            </a:r>
            <a:r>
              <a:rPr lang="en-GB" sz="2800" dirty="0" smtClean="0"/>
              <a:t>statistics.</a:t>
            </a:r>
            <a:endParaRPr lang="en-GB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7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European Level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199" y="1690688"/>
            <a:ext cx="107346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 number of aviation policies are influenced by the European Union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European Commission consists of unelected officials who are responsible for drawing up policies and for implementing them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Commissioners have a lot of influence as they can often decide which subjects they want the officials in their Directorate to work on.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European </a:t>
            </a:r>
            <a:r>
              <a:rPr lang="en-GB" sz="2800" dirty="0"/>
              <a:t>Parliament </a:t>
            </a:r>
            <a:r>
              <a:rPr lang="en-GB" sz="2800" dirty="0" smtClean="0"/>
              <a:t>only </a:t>
            </a:r>
            <a:r>
              <a:rPr lang="en-GB" sz="2800" dirty="0"/>
              <a:t>have limited powers to change </a:t>
            </a:r>
            <a:r>
              <a:rPr lang="en-GB" sz="2800" dirty="0" smtClean="0"/>
              <a:t>things.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</a:t>
            </a:r>
            <a:r>
              <a:rPr lang="en-GB" sz="2800" dirty="0"/>
              <a:t>Council of </a:t>
            </a:r>
            <a:r>
              <a:rPr lang="en-GB" sz="2800" dirty="0" smtClean="0"/>
              <a:t>Ministers </a:t>
            </a:r>
            <a:r>
              <a:rPr lang="en-GB" sz="2800" dirty="0"/>
              <a:t>is the main policy-making </a:t>
            </a:r>
            <a:r>
              <a:rPr lang="en-GB" sz="2800" dirty="0" smtClean="0"/>
              <a:t>body: it </a:t>
            </a:r>
            <a:r>
              <a:rPr lang="en-GB" sz="2800" dirty="0"/>
              <a:t>consists of elected ministers from each of the member states</a:t>
            </a:r>
            <a:r>
              <a:rPr lang="en-GB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</a:t>
            </a:r>
            <a:r>
              <a:rPr lang="en-GB" sz="2800" dirty="0"/>
              <a:t>overall EU policy </a:t>
            </a:r>
            <a:r>
              <a:rPr lang="en-GB" sz="2800" dirty="0" smtClean="0"/>
              <a:t>supports </a:t>
            </a:r>
            <a:r>
              <a:rPr lang="en-GB" sz="2800" dirty="0"/>
              <a:t>the freedom for goods and people to move across Europe. That policy usually means more </a:t>
            </a:r>
            <a:r>
              <a:rPr lang="en-GB" sz="2800" dirty="0" smtClean="0"/>
              <a:t>flights.</a:t>
            </a:r>
            <a:endParaRPr lang="en-GB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9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High Speed </a:t>
            </a:r>
            <a:r>
              <a:rPr lang="nl-NL" dirty="0" err="1" smtClean="0"/>
              <a:t>Trains</a:t>
            </a:r>
            <a:endParaRPr lang="en-GB" dirty="0"/>
          </a:p>
        </p:txBody>
      </p:sp>
      <p:sp>
        <p:nvSpPr>
          <p:cNvPr id="3" name="Tekstvak 2">
            <a:hlinkClick r:id="rId2" action="ppaction://hlinksldjump"/>
          </p:cNvPr>
          <p:cNvSpPr txBox="1"/>
          <p:nvPr/>
        </p:nvSpPr>
        <p:spPr>
          <a:xfrm>
            <a:off x="838200" y="1690688"/>
            <a:ext cx="102081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Replacement of European flights with international high-speed trains offers the possibility to reduce the number of </a:t>
            </a:r>
            <a:r>
              <a:rPr lang="en-GB" sz="2800" dirty="0" smtClean="0"/>
              <a:t>flights.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Competitive </a:t>
            </a:r>
            <a:r>
              <a:rPr lang="en-GB" sz="2800" dirty="0"/>
              <a:t>ticket prices: make flying more expensive and trains </a:t>
            </a:r>
            <a:r>
              <a:rPr lang="en-GB" sz="2800" dirty="0" smtClean="0"/>
              <a:t>cheaper.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Now</a:t>
            </a:r>
            <a:r>
              <a:rPr lang="en-GB" sz="2800" dirty="0"/>
              <a:t>: no VAT on airline tickets, no excise duty on kerosene and too low a CO</a:t>
            </a:r>
            <a:r>
              <a:rPr lang="en-GB" sz="2000" dirty="0"/>
              <a:t>2</a:t>
            </a:r>
            <a:r>
              <a:rPr lang="en-GB" sz="2800" dirty="0"/>
              <a:t> </a:t>
            </a:r>
            <a:r>
              <a:rPr lang="en-GB" sz="2800" dirty="0" smtClean="0"/>
              <a:t>charge.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Charging </a:t>
            </a:r>
            <a:r>
              <a:rPr lang="en-GB" sz="2800" dirty="0"/>
              <a:t>the external costs (the polluter pays) is </a:t>
            </a:r>
            <a:r>
              <a:rPr lang="en-GB" sz="2800" dirty="0" smtClean="0"/>
              <a:t>desirable.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Discourage </a:t>
            </a:r>
            <a:r>
              <a:rPr lang="en-GB" sz="2800" dirty="0"/>
              <a:t>flying over short distances.</a:t>
            </a:r>
            <a:endParaRPr lang="nl-NL" sz="2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Meet-up 20 October 2018</a:t>
            </a:r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50 years UECNA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EDEC-2877-404D-AB21-AC7563F11A4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7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1" id="{AE591998-ACA0-4805-936A-8D7BB4C977E9}" vid="{BFE7AE19-B645-48E6-9F16-B2E176265380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1709</Words>
  <Application>Microsoft Office PowerPoint</Application>
  <PresentationFormat>Breedbeeld</PresentationFormat>
  <Paragraphs>200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Kantoorthema</vt:lpstr>
      <vt:lpstr>Aangepast ontwerp</vt:lpstr>
      <vt:lpstr>PowerPoint-presentatie</vt:lpstr>
      <vt:lpstr>Air Quality</vt:lpstr>
      <vt:lpstr>Cleaner Fuels</vt:lpstr>
      <vt:lpstr>Climate Change</vt:lpstr>
      <vt:lpstr>Economy</vt:lpstr>
      <vt:lpstr>Electric Aircraft</vt:lpstr>
      <vt:lpstr>European Aircraft Noise System</vt:lpstr>
      <vt:lpstr>European Level</vt:lpstr>
      <vt:lpstr>High Speed Trains</vt:lpstr>
      <vt:lpstr>ICAO</vt:lpstr>
      <vt:lpstr>Living near Airports</vt:lpstr>
      <vt:lpstr>Measure versus Calculate</vt:lpstr>
      <vt:lpstr>Night Flights</vt:lpstr>
      <vt:lpstr>Noise &amp; Health</vt:lpstr>
      <vt:lpstr>Selectivity (e.g. Schiphol Airport)</vt:lpstr>
      <vt:lpstr>Silent Aircraft</vt:lpstr>
      <vt:lpstr>Statistics</vt:lpstr>
      <vt:lpstr>Taxes</vt:lpstr>
      <vt:lpstr>Third Party Risks</vt:lpstr>
      <vt:lpstr>Tourism</vt:lpstr>
      <vt:lpstr>Ultra Fine Particles</vt:lpstr>
      <vt:lpstr>UECNA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Wouter L</dc:creator>
  <cp:lastModifiedBy>Wouter L</cp:lastModifiedBy>
  <cp:revision>76</cp:revision>
  <dcterms:created xsi:type="dcterms:W3CDTF">2018-10-12T07:29:24Z</dcterms:created>
  <dcterms:modified xsi:type="dcterms:W3CDTF">2018-10-25T19:22:55Z</dcterms:modified>
</cp:coreProperties>
</file>